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83" r:id="rId3"/>
    <p:sldId id="285" r:id="rId4"/>
    <p:sldId id="286" r:id="rId5"/>
    <p:sldId id="258" r:id="rId6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táhalová Ivana Bc." initials="OIB" lastIdx="0" clrIdx="0">
    <p:extLst>
      <p:ext uri="{19B8F6BF-5375-455C-9EA6-DF929625EA0E}">
        <p15:presenceInfo xmlns:p15="http://schemas.microsoft.com/office/powerpoint/2012/main" userId="S-1-5-21-408797665-1594785771-838827561-46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0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353" autoAdjust="0"/>
  </p:normalViewPr>
  <p:slideViewPr>
    <p:cSldViewPr snapToGrid="0" snapToObjects="1">
      <p:cViewPr varScale="1">
        <p:scale>
          <a:sx n="96" d="100"/>
          <a:sy n="96" d="100"/>
        </p:scale>
        <p:origin x="456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Daňpvé příjmy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C6404-561F-4E1E-B870-0DA4F461988A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E0510-18FC-4704-ABBD-4AE6A84603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518263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Daňpvé příjmy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F41F7-3048-4625-AFA1-C21E2AB1B824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5ED86-9188-438A-91D6-4B84B4F346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065903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382097-4C30-A2F3-77F7-5FD3150C0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55374"/>
            <a:ext cx="8077437" cy="2249659"/>
          </a:xfrm>
        </p:spPr>
        <p:txBody>
          <a:bodyPr anchor="t"/>
          <a:lstStyle>
            <a:lvl1pPr algn="l">
              <a:defRPr sz="6000" b="1" i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2F5413F-9238-76F9-A404-5FD0A9D96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4770782"/>
            <a:ext cx="6875771" cy="117281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CD54B8-0088-EBEB-E01A-CFFB652E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E1F6BD-9CAC-AC4E-A2E2-7B5A38A613A8}" type="datetimeFigureOut">
              <a:rPr lang="cs-CZ" smtClean="0"/>
              <a:pPr/>
              <a:t>14.09.2026</a:t>
            </a:fld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2AB62D6-37E5-6444-2243-CD13FF1D75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4336">
            <a:off x="9801041" y="619266"/>
            <a:ext cx="3409572" cy="1746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022946C-D763-764E-3215-98BB00C4CF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800000">
            <a:off x="-920741" y="2958246"/>
            <a:ext cx="2793599" cy="286100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7FDE460-01FC-9D70-A6F2-C07EC12D2F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81400" y="6100105"/>
            <a:ext cx="4710920" cy="223937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3FB3082-3F66-EB9B-CA15-A9F5CF95BAB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6006">
            <a:off x="7953609" y="2895900"/>
            <a:ext cx="4271834" cy="217131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894037A-C7C2-C4B9-6C9E-EA51B83789C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134661" y="5397874"/>
            <a:ext cx="2184787" cy="56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628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ávěrečný snímek">
    <p:bg>
      <p:bgPr>
        <a:solidFill>
          <a:srgbClr val="00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382097-4C30-A2F3-77F7-5FD3150C0A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755375"/>
            <a:ext cx="8077437" cy="1055624"/>
          </a:xfrm>
        </p:spPr>
        <p:txBody>
          <a:bodyPr anchor="t"/>
          <a:lstStyle>
            <a:lvl1pPr algn="l">
              <a:defRPr sz="6000" b="1" i="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Díky za pozornost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2F5413F-9238-76F9-A404-5FD0A9D96C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3429000"/>
            <a:ext cx="6875771" cy="2514599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autora</a:t>
            </a:r>
          </a:p>
          <a:p>
            <a:r>
              <a:rPr lang="cs-CZ" dirty="0"/>
              <a:t>Funkce</a:t>
            </a:r>
          </a:p>
          <a:p>
            <a:endParaRPr lang="cs-CZ" dirty="0"/>
          </a:p>
          <a:p>
            <a:r>
              <a:rPr lang="cs-CZ" dirty="0"/>
              <a:t>Kontakt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CD54B8-0088-EBEB-E01A-CFFB652EE5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2F2F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E1F6BD-9CAC-AC4E-A2E2-7B5A38A613A8}" type="datetimeFigureOut">
              <a:rPr lang="cs-CZ" smtClean="0"/>
              <a:pPr/>
              <a:t>14.09.2026</a:t>
            </a:fld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2AB62D6-37E5-6444-2243-CD13FF1D75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4336">
            <a:off x="9801041" y="619266"/>
            <a:ext cx="3409572" cy="17460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7FDE460-01FC-9D70-A6F2-C07EC12D2F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81400" y="6100105"/>
            <a:ext cx="4710920" cy="223937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3FB3082-3F66-EB9B-CA15-A9F5CF95BAB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66006">
            <a:off x="7953609" y="2895900"/>
            <a:ext cx="4271834" cy="217131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894037A-C7C2-C4B9-6C9E-EA51B83789C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134661" y="5397874"/>
            <a:ext cx="2184787" cy="56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17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F7B17D-66FE-7A57-C6D4-B82ED6E09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5F5902F-972F-0DA0-FEEB-A1BD5BEC1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Tx/>
              <a:buBlip>
                <a:blip r:embed="rId2"/>
              </a:buBlip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Tx/>
              <a:buBlip>
                <a:blip r:embed="rId2"/>
              </a:buBlip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Tx/>
              <a:buBlip>
                <a:blip r:embed="rId2"/>
              </a:buBlip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Tx/>
              <a:buBlip>
                <a:blip r:embed="rId2"/>
              </a:buBlip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Tx/>
              <a:buBlip>
                <a:blip r:embed="rId2"/>
              </a:buBlip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6F68D0-8071-5627-B0CE-9961D8A38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E1F6BD-9CAC-AC4E-A2E2-7B5A38A613A8}" type="datetimeFigureOut">
              <a:rPr lang="cs-CZ" smtClean="0"/>
              <a:pPr/>
              <a:t>14.09.2026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8635A7E-6FAF-5F5E-443C-6101FE30A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E605F8-6DE4-724D-A95D-8464995AC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E20B50-4340-0240-A377-85D5D6685A31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44D17A05-A08F-6831-998D-60B0308B9B99}"/>
              </a:ext>
            </a:extLst>
          </p:cNvPr>
          <p:cNvCxnSpPr/>
          <p:nvPr userDrawn="1"/>
        </p:nvCxnSpPr>
        <p:spPr>
          <a:xfrm>
            <a:off x="838200" y="1690688"/>
            <a:ext cx="9108989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88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BF74E4-F648-CCF7-3EA0-C83DE9860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ECCB3EE-64A9-540F-DACB-D3AFEF09D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5073B9FF-C7DB-5428-5C2E-C70E028606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E1F6BD-9CAC-AC4E-A2E2-7B5A38A613A8}" type="datetimeFigureOut">
              <a:rPr lang="cs-CZ" smtClean="0"/>
              <a:pPr/>
              <a:t>14.09.2026</a:t>
            </a:fld>
            <a:endParaRPr lang="cs-CZ" dirty="0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499546DA-2AC1-80FC-72B9-4364A0D25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1241C75C-7DC4-75D8-22D6-C13AF8A0D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E20B50-4340-0240-A377-85D5D6685A31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B1D059B-9169-982A-94E1-F4B90777B7D2}"/>
              </a:ext>
            </a:extLst>
          </p:cNvPr>
          <p:cNvCxnSpPr>
            <a:cxnSpLocks/>
          </p:cNvCxnSpPr>
          <p:nvPr userDrawn="1"/>
        </p:nvCxnSpPr>
        <p:spPr>
          <a:xfrm>
            <a:off x="831850" y="4562475"/>
            <a:ext cx="10521950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86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60593A-222E-5EE7-992B-E66B82532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756F3C-2162-6800-CE98-D57BB912B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F1E7842-9F1A-7AF3-7E4F-FE740F9C0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/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1F3C520-6FFE-A83D-FA52-4A38EB04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1F6BD-9CAC-AC4E-A2E2-7B5A38A613A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A3029D9-1838-ABC8-AB44-2DD9465D1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E93EAAD-FD0A-8A4B-A5AF-5337A643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0B50-4340-0240-A377-85D5D6685A31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3A8513EE-3FB9-B500-3F5B-9931164D3D07}"/>
              </a:ext>
            </a:extLst>
          </p:cNvPr>
          <p:cNvCxnSpPr/>
          <p:nvPr userDrawn="1"/>
        </p:nvCxnSpPr>
        <p:spPr>
          <a:xfrm>
            <a:off x="838200" y="1690688"/>
            <a:ext cx="9108989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13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EB035A-084A-2326-2394-724F56482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082688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D978800-0639-D11B-95EF-B1602B58B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A6107CC-675E-A2D3-D8AD-16360677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42AEC53-5A1B-2B73-0A36-6791E658B4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35D1D98-92CB-8531-8B43-675AC6D70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C2158D3-2E72-6287-26E7-CD02105F6F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E1F6BD-9CAC-AC4E-A2E2-7B5A38A613A8}" type="datetimeFigureOut">
              <a:rPr lang="cs-CZ" smtClean="0"/>
              <a:pPr/>
              <a:t>14.09.2026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91C2271-55F6-5A6F-5923-5CF9558F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56AA187-7ECD-D199-4A65-69FAF326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E20B50-4340-0240-A377-85D5D6685A31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6637533F-B781-6D4B-3868-BB04F10895B8}"/>
              </a:ext>
            </a:extLst>
          </p:cNvPr>
          <p:cNvCxnSpPr/>
          <p:nvPr userDrawn="1"/>
        </p:nvCxnSpPr>
        <p:spPr>
          <a:xfrm>
            <a:off x="838200" y="1690688"/>
            <a:ext cx="9108989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0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849507-D957-568C-D363-A318E3CD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3F84FB4-70E8-40F2-62FC-19F1DD3C4D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1F6BD-9CAC-AC4E-A2E2-7B5A38A613A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E9CE33D-8731-6BF1-45EE-B6F05547C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C9EEFE7-1EAD-8CBA-37AF-550DA095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0B50-4340-0240-A377-85D5D6685A31}" type="slidenum">
              <a:rPr lang="cs-CZ" smtClean="0"/>
              <a:t>‹#›</a:t>
            </a:fld>
            <a:endParaRPr lang="cs-CZ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26AB4B2F-D391-4E8B-6190-613EBC9E2ECC}"/>
              </a:ext>
            </a:extLst>
          </p:cNvPr>
          <p:cNvCxnSpPr/>
          <p:nvPr userDrawn="1"/>
        </p:nvCxnSpPr>
        <p:spPr>
          <a:xfrm>
            <a:off x="838200" y="1690688"/>
            <a:ext cx="9108989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50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D6CDA30-ACF8-1D0D-9504-2B2E803C20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1F6BD-9CAC-AC4E-A2E2-7B5A38A613A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1C97145-FC77-352B-B9C3-5D31DDDE8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1E29B75-1F4D-18CF-3E97-CBCBDF5E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0B50-4340-0240-A377-85D5D6685A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7338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64F887-6727-6048-7B7B-EB248A11B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2CC764-7A8F-AEA8-E4C2-0475A53E2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596" y="2293494"/>
            <a:ext cx="6168791" cy="3567555"/>
          </a:xfr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 sz="3200"/>
            </a:lvl1pPr>
            <a:lvl2pPr marL="685800" indent="-228600">
              <a:buFontTx/>
              <a:buBlip>
                <a:blip r:embed="rId2"/>
              </a:buBlip>
              <a:defRPr sz="2800"/>
            </a:lvl2pPr>
            <a:lvl3pPr marL="1143000" indent="-228600">
              <a:buFontTx/>
              <a:buBlip>
                <a:blip r:embed="rId2"/>
              </a:buBlip>
              <a:defRPr sz="2400"/>
            </a:lvl3pPr>
            <a:lvl4pPr marL="1600200" indent="-228600">
              <a:buFontTx/>
              <a:buBlip>
                <a:blip r:embed="rId2"/>
              </a:buBlip>
              <a:defRPr sz="2000"/>
            </a:lvl4pPr>
            <a:lvl5pPr marL="2057400" indent="-228600">
              <a:buFontTx/>
              <a:buBlip>
                <a:blip r:embed="rId2"/>
              </a:buBlip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857D7F3-5C34-BAC1-956B-186044523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1960" y="2301432"/>
            <a:ext cx="3930065" cy="35675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2E04735-1E99-6777-6D66-E72C9F3D04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1F6BD-9CAC-AC4E-A2E2-7B5A38A613A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F9BE2F4-EC8C-009B-B091-8F3C17FC4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F7DC5BD-D217-808F-3704-CB57D958F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0B50-4340-0240-A377-85D5D6685A31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6AD5C414-08F7-8686-A5E4-DB729676AF80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49462"/>
            <a:ext cx="3933825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63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84C265-DB65-6ED9-8DFA-B972454E1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026DFC5-E803-8F8F-60E3-B6B40F5CBB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695" y="2293494"/>
            <a:ext cx="6174693" cy="35675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BFE7C56-6FFF-6707-326A-08C715132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301432"/>
            <a:ext cx="3933825" cy="35675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5EE9327-0574-29EB-DBE1-2096BDA387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1F6BD-9CAC-AC4E-A2E2-7B5A38A613A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93707C0-819A-0893-CC36-2C0D93E5A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44A4EF5-EC50-68B6-D26A-D435E983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0B50-4340-0240-A377-85D5D6685A31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7B10B22D-A2E5-D18E-F4D6-133EE0179112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49462"/>
            <a:ext cx="3933825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549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B63CF9-4CB9-23DC-A1E2-12B8F986E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074CFCD-8D9E-2A6F-4EA3-E447F5D81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2252881-2235-C39D-537D-424FAA7C84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1F6BD-9CAC-AC4E-A2E2-7B5A38A613A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CA467A-62E9-8FFA-0940-AEECB694A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BCC2376-FE02-332B-12C9-A5F14BA2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0B50-4340-0240-A377-85D5D6685A31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9E65AD04-B69F-69F0-89B9-A69485BFC05F}"/>
              </a:ext>
            </a:extLst>
          </p:cNvPr>
          <p:cNvCxnSpPr/>
          <p:nvPr userDrawn="1"/>
        </p:nvCxnSpPr>
        <p:spPr>
          <a:xfrm>
            <a:off x="838200" y="1690688"/>
            <a:ext cx="9108989" cy="0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810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51AB9A5-7847-D8C2-208E-F7B696FAF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10600" y="365125"/>
            <a:ext cx="1373659" cy="5811838"/>
          </a:xfrm>
        </p:spPr>
        <p:txBody>
          <a:bodyPr vert="eaVert" anchor="b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CB510BB-19B6-E08B-0450-93DE447BE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315200" cy="5811838"/>
          </a:xfrm>
        </p:spPr>
        <p:txBody>
          <a:bodyPr vert="eaVert"/>
          <a:lstStyle>
            <a:lvl1pPr marL="228600" indent="-228600">
              <a:buFontTx/>
              <a:buBlip>
                <a:blip r:embed="rId2"/>
              </a:buBlip>
              <a:defRPr/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84DD53-0A1C-3A89-3FB5-6D0A31943A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E1F6BD-9CAC-AC4E-A2E2-7B5A38A613A8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CC2EE6-0CE7-836F-ED93-868096196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9950DCF-2BE9-B4A8-494D-7FC8CD2E6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E20B50-4340-0240-A377-85D5D6685A31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356A054B-9B74-0A40-74AF-26AE2B0139D1}"/>
              </a:ext>
            </a:extLst>
          </p:cNvPr>
          <p:cNvCxnSpPr>
            <a:cxnSpLocks/>
          </p:cNvCxnSpPr>
          <p:nvPr userDrawn="1"/>
        </p:nvCxnSpPr>
        <p:spPr>
          <a:xfrm>
            <a:off x="8610600" y="365125"/>
            <a:ext cx="0" cy="5811838"/>
          </a:xfrm>
          <a:prstGeom prst="line">
            <a:avLst/>
          </a:prstGeom>
          <a:ln w="28575">
            <a:solidFill>
              <a:srgbClr val="004F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60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377573F-CB8C-2A63-17D9-9FC606263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909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9ACBBB-C502-D0D1-678A-8A8320ADA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D639849-7C19-5CFF-296F-F31DA6180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2E1F6BD-9CAC-AC4E-A2E2-7B5A38A613A8}" type="datetimeFigureOut">
              <a:rPr lang="cs-CZ" smtClean="0"/>
              <a:pPr/>
              <a:t>14.09.2026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3DE00B-D8EE-9614-8697-497C050DA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F6F7C82-6DDE-0FEC-C5D4-02D8B0E19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E20B50-4340-0240-A377-85D5D6685A31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2DCB9C54-96DD-B07F-67B2-27D89BDAD0C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28750" y="616869"/>
            <a:ext cx="725050" cy="82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7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4F4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15"/>
        </a:buBlip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15"/>
        </a:buBlip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15"/>
        </a:buBlip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jitka.kruzikova@breclav.e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5F86DA-077E-DB84-9146-3DB39C529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472" y="577358"/>
            <a:ext cx="9867688" cy="252364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0" dirty="0"/>
              <a:t>KRYTÝ PLAVECKÝ BAZÉN BŘECLAV</a:t>
            </a:r>
            <a:br>
              <a:rPr lang="cs-CZ" sz="4400" b="0" dirty="0"/>
            </a:br>
            <a:br>
              <a:rPr lang="cs-CZ" sz="4400" b="0" dirty="0"/>
            </a:br>
            <a:r>
              <a:rPr lang="cs-CZ" sz="4000" b="0" i="1" dirty="0"/>
              <a:t>nabídka pronájmu prostor k podnikaní</a:t>
            </a:r>
            <a:br>
              <a:rPr lang="cs-CZ" sz="4000" b="0" i="1" dirty="0"/>
            </a:br>
            <a:br>
              <a:rPr lang="cs-CZ" sz="4000" b="0" i="1" dirty="0"/>
            </a:br>
            <a:r>
              <a:rPr lang="cs-CZ" sz="4000" b="0" i="1" dirty="0"/>
              <a:t>„Bufety II“</a:t>
            </a:r>
            <a:br>
              <a:rPr lang="cs-CZ" sz="4000" b="0" i="1" dirty="0"/>
            </a:br>
            <a:endParaRPr lang="cs-CZ" sz="4000" i="1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03AF9CE-A3F3-7BB7-9C97-9E3FBA5B87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 Břeclavi, 14.9.2026</a:t>
            </a:r>
          </a:p>
        </p:txBody>
      </p:sp>
    </p:spTree>
    <p:extLst>
      <p:ext uri="{BB962C8B-B14F-4D97-AF65-F5344CB8AC3E}">
        <p14:creationId xmlns:p14="http://schemas.microsoft.com/office/powerpoint/2010/main" val="337299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11C68-216F-282F-CF3F-B06A9C4F3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187669-5707-DA2F-954F-2348D4792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755"/>
            <a:ext cx="9090991" cy="940045"/>
          </a:xfrm>
        </p:spPr>
        <p:txBody>
          <a:bodyPr anchor="ctr">
            <a:normAutofit/>
          </a:bodyPr>
          <a:lstStyle/>
          <a:p>
            <a:r>
              <a:rPr lang="cs-CZ" dirty="0"/>
              <a:t>Areál Krytého bazénu Břeclav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BBA737E-F240-E2C2-718B-C520B508F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7754"/>
            <a:ext cx="4286250" cy="4633546"/>
          </a:xfrm>
        </p:spPr>
        <p:txBody>
          <a:bodyPr>
            <a:normAutofit fontScale="55000" lnSpcReduction="2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endParaRPr lang="cs-CZ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/>
              <a:t>denní kapacita krytého bazénu a</a:t>
            </a:r>
          </a:p>
          <a:p>
            <a:pPr marL="0" indent="0">
              <a:buNone/>
            </a:pPr>
            <a:r>
              <a:rPr lang="cs-CZ" dirty="0"/>
              <a:t>         saunové zóny cca 350 osob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/>
              <a:t>otevřeno celoročně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/>
              <a:t>otevření 2027: od 1.4.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/>
              <a:t>návštěvnost za celý rok 90 000 osob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     </a:t>
            </a:r>
            <a:r>
              <a:rPr lang="cs-CZ" u="sng" dirty="0"/>
              <a:t>Nabídka prostor</a:t>
            </a:r>
            <a:r>
              <a:rPr lang="cs-CZ" dirty="0"/>
              <a:t>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/>
              <a:t>hlavní bufet s posezením pro 30 osob</a:t>
            </a:r>
          </a:p>
          <a:p>
            <a:r>
              <a:rPr lang="cs-CZ" dirty="0"/>
              <a:t> 32m2 zázemí bufetu, 40 m2 prostor pro posezení</a:t>
            </a:r>
          </a:p>
          <a:p>
            <a:pPr marL="0" indent="0">
              <a:buNone/>
            </a:pPr>
            <a:endParaRPr lang="cs-CZ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dirty="0"/>
              <a:t>mokrý a suchý bar s posezením pro 30</a:t>
            </a:r>
            <a:r>
              <a:rPr lang="cs-CZ" dirty="0">
                <a:solidFill>
                  <a:srgbClr val="FF0000"/>
                </a:solidFill>
              </a:rPr>
              <a:t> </a:t>
            </a:r>
            <a:r>
              <a:rPr lang="cs-CZ" dirty="0"/>
              <a:t>a 40 osob</a:t>
            </a:r>
          </a:p>
          <a:p>
            <a:r>
              <a:rPr lang="cs-CZ" dirty="0"/>
              <a:t> 31m2 zázemí baru, 42 m2 a 74 m2 prostor pro posezení s galerií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5" name="Obrázek 4" descr="Obsah obrázku venku, obloha, mrak, architektura&#10;&#10;Obsah generovaný pomocí AI může být nesprávný.">
            <a:extLst>
              <a:ext uri="{FF2B5EF4-FFF2-40B4-BE49-F238E27FC236}">
                <a16:creationId xmlns:a16="http://schemas.microsoft.com/office/drawing/2014/main" id="{3E9AAAB0-6DDA-3203-1BBF-859A3880A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850" y="2089150"/>
            <a:ext cx="48641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91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516E5-7AA2-2926-9819-A0C88AE9B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D5E62D-4445-5D3E-126F-94FB2A82B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90991" cy="1325563"/>
          </a:xfrm>
        </p:spPr>
        <p:txBody>
          <a:bodyPr anchor="ctr">
            <a:normAutofit/>
          </a:bodyPr>
          <a:lstStyle/>
          <a:p>
            <a:r>
              <a:rPr lang="cs-CZ" dirty="0"/>
              <a:t>Bufet krytého bazénu 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9A3A7F5B-2EEF-F884-2858-DF9E9BD00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31050" y="2085975"/>
            <a:ext cx="4229100" cy="4351338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900" dirty="0"/>
              <a:t>prodej teplých pokrmů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900" dirty="0"/>
              <a:t>prodej občerstvení z chladící </a:t>
            </a:r>
            <a:r>
              <a:rPr lang="cs-CZ" sz="2900" dirty="0" err="1"/>
              <a:t>vitriny</a:t>
            </a:r>
            <a:r>
              <a:rPr lang="cs-CZ" sz="2900" dirty="0"/>
              <a:t>/bagety, zákusky, zeleninové saláty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900" dirty="0"/>
              <a:t>prodej teplých nápojů/káva v širším sortimentu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900" dirty="0"/>
              <a:t>rozlévané nápoje alko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900" dirty="0"/>
              <a:t>balený sortiment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900" dirty="0"/>
              <a:t>vybavení bufetu dohodou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900" dirty="0"/>
              <a:t>nájemné dvousložkové  celoroční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</p:txBody>
      </p:sp>
      <p:pic>
        <p:nvPicPr>
          <p:cNvPr id="3" name="Obrázek 2" descr="Obsah obrázku nábytek, interiérový design, strop, stůl&#10;&#10;Obsah generovaný pomocí AI může být nesprávný.">
            <a:extLst>
              <a:ext uri="{FF2B5EF4-FFF2-40B4-BE49-F238E27FC236}">
                <a16:creationId xmlns:a16="http://schemas.microsoft.com/office/drawing/2014/main" id="{538144F6-7ED7-1E30-B285-EEFAB3F27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5950"/>
            <a:ext cx="5854700" cy="4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4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8F55-93D7-C258-E3FD-D19FB5218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C4DED7-2D1F-3B38-978D-267497ABB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90991" cy="1325563"/>
          </a:xfrm>
        </p:spPr>
        <p:txBody>
          <a:bodyPr anchor="ctr">
            <a:normAutofit/>
          </a:bodyPr>
          <a:lstStyle/>
          <a:p>
            <a:r>
              <a:rPr lang="cs-CZ" dirty="0"/>
              <a:t>Mokrý a suchý bar krytého bazénu 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6E2F3EF8-8C02-2E4C-69D7-884E9F100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500" y="1951037"/>
            <a:ext cx="5270500" cy="441642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prodej teplých nápojů/káva v širším sortimentu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rozlévané nápoje alko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míchané nápoje alko i nealko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balený sortiment k občerstvení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vybavení bufetu dohodou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nájemné dvousložkové celoroční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 descr="Obsah obrázku nábytek, strop, budova, konferenční stolek&#10;&#10;Obsah generovaný pomocí AI může být nesprávný.">
            <a:extLst>
              <a:ext uri="{FF2B5EF4-FFF2-40B4-BE49-F238E27FC236}">
                <a16:creationId xmlns:a16="http://schemas.microsoft.com/office/drawing/2014/main" id="{4C2E7D0B-0DB1-5E4C-6356-BE2C0E341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1560"/>
            <a:ext cx="6700205" cy="478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4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B7485F2-29D8-44C3-80BF-CB0CAD29D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696" y="5130036"/>
            <a:ext cx="8077437" cy="571775"/>
          </a:xfrm>
        </p:spPr>
        <p:txBody>
          <a:bodyPr>
            <a:normAutofit fontScale="90000"/>
          </a:bodyPr>
          <a:lstStyle/>
          <a:p>
            <a:r>
              <a:rPr lang="cs-CZ" sz="2000" dirty="0"/>
              <a:t>Kontakt pro zájemce pronájmu: Mgr. Jitka Kružíková, </a:t>
            </a:r>
            <a:r>
              <a:rPr lang="cs-CZ" sz="2000" dirty="0">
                <a:hlinkClick r:id="rId2"/>
              </a:rPr>
              <a:t>jitka.kruzikova@breclav.eu</a:t>
            </a:r>
            <a:r>
              <a:rPr lang="cs-CZ" sz="2000" dirty="0"/>
              <a:t>, 519 311 223</a:t>
            </a:r>
            <a:endParaRPr lang="cs-CZ" sz="2800" dirty="0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079B96AE-8E0B-4311-9FB2-6D9C28ECC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556" y="4888736"/>
            <a:ext cx="4577859" cy="1187725"/>
          </a:xfrm>
        </p:spPr>
        <p:txBody>
          <a:bodyPr>
            <a:normAutofit/>
          </a:bodyPr>
          <a:lstStyle/>
          <a:p>
            <a:endParaRPr lang="cs-CZ" sz="2000" dirty="0"/>
          </a:p>
          <a:p>
            <a:endParaRPr lang="cs-CZ" sz="2000" dirty="0"/>
          </a:p>
          <a:p>
            <a:endParaRPr lang="cs-CZ" sz="2000" dirty="0"/>
          </a:p>
        </p:txBody>
      </p:sp>
      <p:sp>
        <p:nvSpPr>
          <p:cNvPr id="2" name="Nadpis 3">
            <a:extLst>
              <a:ext uri="{FF2B5EF4-FFF2-40B4-BE49-F238E27FC236}">
                <a16:creationId xmlns:a16="http://schemas.microsoft.com/office/drawing/2014/main" id="{366EEBF3-F387-A6D2-9E49-3482FCF09AD1}"/>
              </a:ext>
            </a:extLst>
          </p:cNvPr>
          <p:cNvSpPr txBox="1">
            <a:spLocks/>
          </p:cNvSpPr>
          <p:nvPr/>
        </p:nvSpPr>
        <p:spPr>
          <a:xfrm>
            <a:off x="573455" y="316461"/>
            <a:ext cx="8077437" cy="5717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F2F2F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2000" dirty="0"/>
              <a:t>Organizační pokyny pro výběr optimálního nájemce a zahájení provozu:</a:t>
            </a:r>
            <a:r>
              <a:rPr lang="cs-CZ" sz="2800" dirty="0"/>
              <a:t> </a:t>
            </a:r>
          </a:p>
        </p:txBody>
      </p:sp>
      <p:sp>
        <p:nvSpPr>
          <p:cNvPr id="3" name="Nadpis 3">
            <a:extLst>
              <a:ext uri="{FF2B5EF4-FFF2-40B4-BE49-F238E27FC236}">
                <a16:creationId xmlns:a16="http://schemas.microsoft.com/office/drawing/2014/main" id="{08B01CE8-846F-40BF-E536-B13E6FCCD122}"/>
              </a:ext>
            </a:extLst>
          </p:cNvPr>
          <p:cNvSpPr txBox="1">
            <a:spLocks/>
          </p:cNvSpPr>
          <p:nvPr/>
        </p:nvSpPr>
        <p:spPr>
          <a:xfrm>
            <a:off x="573455" y="1058922"/>
            <a:ext cx="8077437" cy="34551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F2F2F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b="0" i="1" dirty="0"/>
              <a:t>do  30.9.2026 příjem nabídek </a:t>
            </a:r>
            <a:r>
              <a:rPr lang="cs-CZ" sz="2000" b="0" i="1"/>
              <a:t>se stručnou prezentací </a:t>
            </a:r>
            <a:r>
              <a:rPr lang="cs-CZ" sz="2000" b="0" i="1" dirty="0"/>
              <a:t>společnosti a základními informacemi o gastro vizi provozu „Bufetů“</a:t>
            </a:r>
          </a:p>
          <a:p>
            <a:endParaRPr lang="cs-CZ" sz="2000" b="0" i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b="0" i="1" dirty="0"/>
              <a:t>v průběhu měsíce října proběhne  společná prohlídka prostor a předání technických  a ostatních informací, dále bude na společném jednání stanoven konkrétní časový harmonogram a podmínky výběru nájemce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cs-CZ" sz="2000" b="0" i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b="0" i="1" dirty="0"/>
              <a:t>Do 30.11.2026 uzavření smlouvy s vítězným nájemcem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cs-CZ" sz="2000" b="0" i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b="0" i="1" dirty="0"/>
              <a:t>spolupráce a příprava na zahájení provozu prosinec –březen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cs-CZ" sz="2000" b="0" i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b="0" i="1" dirty="0"/>
              <a:t>zahájení zkušebního provozu 1.4.2027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cs-CZ" sz="2000" b="0" i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467707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̌ablona_Arial" id="{EC5B1B1E-4478-174E-9C50-67E37368B471}" vid="{746C6E8C-1944-9A4E-B98C-2ACFD973360B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Šablona_Arial</Template>
  <TotalTime>3405</TotalTime>
  <Words>265</Words>
  <Application>Microsoft Office PowerPoint</Application>
  <PresentationFormat>Širokoúhlá obrazovka</PresentationFormat>
  <Paragraphs>44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Motiv Office</vt:lpstr>
      <vt:lpstr>KRYTÝ PLAVECKÝ BAZÉN BŘECLAV  nabídka pronájmu prostor k podnikaní  „Bufety II“ </vt:lpstr>
      <vt:lpstr>Areál Krytého bazénu Břeclav</vt:lpstr>
      <vt:lpstr>Bufet krytého bazénu </vt:lpstr>
      <vt:lpstr>Mokrý a suchý bar krytého bazénu </vt:lpstr>
      <vt:lpstr>Kontakt pro zájemce pronájmu: Mgr. Jitka Kružíková, jitka.kruzikova@breclav.eu, 519 311 223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Komplexní a aktivní způsob řešení energetické náročnosti budov města Břeclavi</dc:title>
  <dc:creator>Černý Martin Ing.</dc:creator>
  <cp:lastModifiedBy>Kružíková Jitka Mgr. Bc.</cp:lastModifiedBy>
  <cp:revision>247</cp:revision>
  <cp:lastPrinted>2024-11-14T08:49:46Z</cp:lastPrinted>
  <dcterms:created xsi:type="dcterms:W3CDTF">2022-10-11T04:20:17Z</dcterms:created>
  <dcterms:modified xsi:type="dcterms:W3CDTF">2026-09-14T08:58:09Z</dcterms:modified>
</cp:coreProperties>
</file>